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2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77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4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43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7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4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4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1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1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0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9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3BEA-5B09-4FD8-96EA-A35E65BB147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FB79F1-1A81-4081-AE9E-0C32F0578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4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ambov.bezformata.com/word/tcelevikov/23458/" TargetMode="External"/><Relationship Id="rId2" Type="http://schemas.openxmlformats.org/officeDocument/2006/relationships/hyperlink" Target="https://tambov.bezformata.com/word/mordovskaya-tcrb/263915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adr@mail.ru" TargetMode="External"/><Relationship Id="rId4" Type="http://schemas.openxmlformats.org/officeDocument/2006/relationships/hyperlink" Target="https://tambov.bezformata.com/word/obucheniya/324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C5322-C3A8-400B-B36E-0FBD04459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          Профессия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DCB944-AF4B-4A50-8C0E-B6215780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                                                 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</a:p>
        </p:txBody>
      </p:sp>
    </p:spTree>
    <p:extLst>
      <p:ext uri="{BB962C8B-B14F-4D97-AF65-F5344CB8AC3E}">
        <p14:creationId xmlns:p14="http://schemas.microsoft.com/office/powerpoint/2010/main" val="199545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1AF74E-C2C0-43D8-B755-AB161F24D36F}"/>
              </a:ext>
            </a:extLst>
          </p:cNvPr>
          <p:cNvSpPr/>
          <p:nvPr/>
        </p:nvSpPr>
        <p:spPr>
          <a:xfrm>
            <a:off x="5007006" y="239697"/>
            <a:ext cx="2911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778EFC-A656-4D56-8E12-2CD70CE4C64C}"/>
              </a:ext>
            </a:extLst>
          </p:cNvPr>
          <p:cNvSpPr/>
          <p:nvPr/>
        </p:nvSpPr>
        <p:spPr>
          <a:xfrm>
            <a:off x="2405849" y="1038687"/>
            <a:ext cx="8646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Врач-стоматолог лечит зубы, десны. Врач стоматолог лечит зубы, десны. Слово "</a:t>
            </a:r>
            <a:r>
              <a:rPr lang="ru-RU" dirty="0" err="1"/>
              <a:t>стома</a:t>
            </a:r>
            <a:r>
              <a:rPr lang="ru-RU" dirty="0"/>
              <a:t>" по-гречески означает "рот". Вы, конечно, знаете, как важно чистить зубы, чтобы они были здоровыми, крепкими</a:t>
            </a:r>
          </a:p>
        </p:txBody>
      </p:sp>
      <p:pic>
        <p:nvPicPr>
          <p:cNvPr id="8194" name="Picture 2" descr="Консультация стоматолога в клинике МЕДИ — записаться на прием к стоматологу  — цены">
            <a:extLst>
              <a:ext uri="{FF2B5EF4-FFF2-40B4-BE49-F238E27FC236}">
                <a16:creationId xmlns:a16="http://schemas.microsoft.com/office/drawing/2014/main" id="{5E2FB07E-A74A-4C69-839A-67C2B36A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49" y="2104008"/>
            <a:ext cx="9419208" cy="43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9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4A971-82A2-440F-8722-BD0C0B87C9A1}"/>
              </a:ext>
            </a:extLst>
          </p:cNvPr>
          <p:cNvSpPr/>
          <p:nvPr/>
        </p:nvSpPr>
        <p:spPr>
          <a:xfrm>
            <a:off x="4145872" y="292963"/>
            <a:ext cx="4953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помощь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10969D-2E5B-4E1B-B6F7-794C86E36025}"/>
              </a:ext>
            </a:extLst>
          </p:cNvPr>
          <p:cNvSpPr/>
          <p:nvPr/>
        </p:nvSpPr>
        <p:spPr>
          <a:xfrm>
            <a:off x="2565647" y="1003177"/>
            <a:ext cx="9055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Случается, что на дороге или на производстве произошла авария, пострадали люди; или человеку стало плохо на улице, дома, на работе. Во всех этих случаях мы вызываем "Скорую помощь" — звоним по номеру "03". У врачей "скорой" есть машина. Врач должен мгновенно оценить обстановку, быстро поставить диагноз и начать действовать. Если необходимо, то, оказав первую помощь, доставить человека в больницу.</a:t>
            </a:r>
          </a:p>
        </p:txBody>
      </p:sp>
      <p:pic>
        <p:nvPicPr>
          <p:cNvPr id="9218" name="Picture 2" descr="Россиянка заподозрила врача скорой помощи в краже часов: Новости - Мослента">
            <a:extLst>
              <a:ext uri="{FF2B5EF4-FFF2-40B4-BE49-F238E27FC236}">
                <a16:creationId xmlns:a16="http://schemas.microsoft.com/office/drawing/2014/main" id="{1DE35DB4-7C46-42FB-BE9F-F30091C0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46" y="2544388"/>
            <a:ext cx="8667503" cy="43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0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cf3.ppt-online.org/files3/slide/w/wi4fJQazXUD0e7jqLkH8btgZOFNdmclK93MCWI/slide-7.jpg">
            <a:extLst>
              <a:ext uri="{FF2B5EF4-FFF2-40B4-BE49-F238E27FC236}">
                <a16:creationId xmlns:a16="http://schemas.microsoft.com/office/drawing/2014/main" id="{961B4B9D-8220-40DE-92A1-ADAB50D9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90" y="1251751"/>
            <a:ext cx="10067278" cy="49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69B92-C91C-46B6-8C7E-90509A29DAEA}"/>
              </a:ext>
            </a:extLst>
          </p:cNvPr>
          <p:cNvSpPr txBox="1"/>
          <p:nvPr/>
        </p:nvSpPr>
        <p:spPr>
          <a:xfrm>
            <a:off x="4429957" y="550416"/>
            <a:ext cx="372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педиатр</a:t>
            </a:r>
          </a:p>
        </p:txBody>
      </p:sp>
    </p:spTree>
    <p:extLst>
      <p:ext uri="{BB962C8B-B14F-4D97-AF65-F5344CB8AC3E}">
        <p14:creationId xmlns:p14="http://schemas.microsoft.com/office/powerpoint/2010/main" val="179691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AD91BD-BF3F-449A-84FA-396FAF3D6AE1}"/>
              </a:ext>
            </a:extLst>
          </p:cNvPr>
          <p:cNvSpPr/>
          <p:nvPr/>
        </p:nvSpPr>
        <p:spPr>
          <a:xfrm>
            <a:off x="2689934" y="568171"/>
            <a:ext cx="8886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 врача тяжела. Ему приходится переживать немало горьких минут, видеть человеческие страдания, переживания, слезы, муки безнадежно больных, которых они не могут спасти. Практическая деятельность врача тяжела</a:t>
            </a:r>
          </a:p>
        </p:txBody>
      </p:sp>
      <p:pic>
        <p:nvPicPr>
          <p:cNvPr id="11266" name="Picture 2" descr="Устал хирург. | Пикабу">
            <a:extLst>
              <a:ext uri="{FF2B5EF4-FFF2-40B4-BE49-F238E27FC236}">
                <a16:creationId xmlns:a16="http://schemas.microsoft.com/office/drawing/2014/main" id="{6C8CAC65-2981-44F2-927B-7CED3E62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4" y="2175029"/>
            <a:ext cx="7625919" cy="41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2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2A1628-0B15-4B8E-9A6F-890E8AC8B087}"/>
              </a:ext>
            </a:extLst>
          </p:cNvPr>
          <p:cNvSpPr/>
          <p:nvPr/>
        </p:nvSpPr>
        <p:spPr>
          <a:xfrm>
            <a:off x="3213716" y="204186"/>
            <a:ext cx="7901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врача любой специальности очень важно увидеть установить контакт с больным, завоевать его доверие.</a:t>
            </a:r>
          </a:p>
        </p:txBody>
      </p:sp>
      <p:pic>
        <p:nvPicPr>
          <p:cNvPr id="12290" name="Picture 2" descr="Заболевание сосудов - Диагностика и лечение - diamed.ru">
            <a:extLst>
              <a:ext uri="{FF2B5EF4-FFF2-40B4-BE49-F238E27FC236}">
                <a16:creationId xmlns:a16="http://schemas.microsoft.com/office/drawing/2014/main" id="{388C9FBD-D3AF-4C88-B2A5-E0BC4078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400175"/>
            <a:ext cx="7901127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7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F63D8D-2B57-43C1-9ED4-04D3A457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26" y="310717"/>
            <a:ext cx="11514337" cy="5018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" rIns="0" bIns="1904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Ржаксинскую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ЦРБ приглашают выпускников школ получить профессию медика за счет целевого обучения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Ржаксинская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районная больница организует целевое обучение медицинских специалистов по образовательным программам высшего образования по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специальностям 31.05.01 «лечебное дело»,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31.05.02 «педиатрия».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обучение осуществляется на основе договора о целевом обучении, заключенного между гражданином, поступающим на обучение по образовательной программе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ТОГБУЗ «</a:t>
            </a:r>
            <a:r>
              <a:rPr lang="ru-RU" altLang="ru-RU" sz="1200" dirty="0" err="1">
                <a:solidFill>
                  <a:srgbClr val="C6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Ржаксинская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6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Мордовская ЦРБ"/>
              </a:rPr>
              <a:t> ЦРБ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 условием договора о целевом обучении является трудоустройство гражданина, заключившего договор о целевом обучении.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 по целевому направлению предполагает участие в конкурсном отборе, но не в рамках общего потока, а исключительно среди таких же «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C6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целевиков"/>
              </a:rPr>
              <a:t>целевиков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целевому направлению уникально. Работодатель платит за образовательные услуги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целевика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студент получает достойное и нужное образование, осваивает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бесплатно,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получая при этом стипендию.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рамках целевого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6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обучения"/>
              </a:rPr>
              <a:t>обучения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медицинской среде работают следующие ВУЗы: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Первый Московский государственный медицинский университет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им.И.М.Сеченова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Российский национальный исследовательский медицинский университет имени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Н.И.Пирогова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Воронежский государственный медицинский университет им.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Н.Н.Бурденко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Рязанский государственный медицинский университет имени академика И.П. Павлова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Саратовский государственный медицинский университет им.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В.И.Разумовского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ФГБОУ ВО «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Тамбовский государственный университет имени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Г.Р.Державина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обучение – это способ обучения в образовательном учреждении по направлению от организации, гарантирующей трудоустройство.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Поступление на льготных основаниях;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Обучение на бюджетной основе;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Выплата стипендии в период обучения;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Гарантированное трудоустройство.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 НА КОЛИЧЕСТВО АБИТУРИЕНТОВ, ЖЕЛАЮЩИХ ЗАКЛЮЧИТЬ ДОГОВОР, НЕ УСТАНОВЛЕНО!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 отдел кадров по телефону 8(4755)526308, 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C6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kadr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C6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y-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C6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rjaksa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6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@mail.ru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4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46B3FA-30EF-433C-91F4-78621F1CD818}"/>
              </a:ext>
            </a:extLst>
          </p:cNvPr>
          <p:cNvSpPr/>
          <p:nvPr/>
        </p:nvSpPr>
        <p:spPr>
          <a:xfrm>
            <a:off x="2308193" y="1056444"/>
            <a:ext cx="91173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 самых древних времен люди старались предупреждать и лечить болезни. Так появилась и стала развиваться медицина. Первобытные люди познавали полезные свойства растений, минеральных вод, некоторых веществ животного происхождения. В Древней Руси знахари-травники собирали целебные травы, сушили их, применяя для лечения хворей. "На каждую болезнь — своя травка", — так они считали. Современная медицина, конечно, оснащена самыми последними достижениями науки и техники: приборами и аппаратами, инструментами, лекарствами. Но при всех достижениях медицины главной фигурой в ней остается врач и его помощники — медицинские сестры и санитарки.</a:t>
            </a:r>
          </a:p>
        </p:txBody>
      </p:sp>
    </p:spTree>
    <p:extLst>
      <p:ext uri="{BB962C8B-B14F-4D97-AF65-F5344CB8AC3E}">
        <p14:creationId xmlns:p14="http://schemas.microsoft.com/office/powerpoint/2010/main" val="6665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1062B4-FBED-4A8D-BE12-410E396C8369}"/>
              </a:ext>
            </a:extLst>
          </p:cNvPr>
          <p:cNvSpPr/>
          <p:nvPr/>
        </p:nvSpPr>
        <p:spPr>
          <a:xfrm>
            <a:off x="2272683" y="417250"/>
            <a:ext cx="68713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- врач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врача – одна из самых гуманных, благородных и необходимых профессий, и вместе с тем наиболее ответственная, требующая полной отдачи духовных и физических сил.</a:t>
            </a:r>
          </a:p>
        </p:txBody>
      </p:sp>
      <p:pic>
        <p:nvPicPr>
          <p:cNvPr id="1028" name="Picture 4" descr="Следователи и медики прокомментировали изменения в УК для врачей —  Российская газета">
            <a:extLst>
              <a:ext uri="{FF2B5EF4-FFF2-40B4-BE49-F238E27FC236}">
                <a16:creationId xmlns:a16="http://schemas.microsoft.com/office/drawing/2014/main" id="{DB958F20-16DB-4E9E-AA79-DB06C685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10021"/>
            <a:ext cx="9525000" cy="44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A369C-1C9A-4CB4-8CBF-A6A0732284DD}"/>
              </a:ext>
            </a:extLst>
          </p:cNvPr>
          <p:cNvSpPr/>
          <p:nvPr/>
        </p:nvSpPr>
        <p:spPr>
          <a:xfrm>
            <a:off x="2521258" y="275208"/>
            <a:ext cx="6622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роль 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– это человек, к которому предъявляют высокие этические и правовые требования. Врач должен быть всецело предан делу Медицины, милосерден, требователен к себе, скромен в быту и потребностях, трезв в оценках, проявлять силу духа и решительность в сложных жизненных ситуациях.</a:t>
            </a:r>
          </a:p>
        </p:txBody>
      </p:sp>
      <p:pic>
        <p:nvPicPr>
          <p:cNvPr id="2050" name="Picture 2" descr="Откровения врачей, борющихся с коронавирусом - РИА Новости, 07.04.2020">
            <a:extLst>
              <a:ext uri="{FF2B5EF4-FFF2-40B4-BE49-F238E27FC236}">
                <a16:creationId xmlns:a16="http://schemas.microsoft.com/office/drawing/2014/main" id="{C6EBA925-E60A-46D5-9EF9-C564BA50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1" y="2628900"/>
            <a:ext cx="6480699" cy="29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0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E09891-9448-4E66-B06C-229753228325}"/>
              </a:ext>
            </a:extLst>
          </p:cNvPr>
          <p:cNvSpPr/>
          <p:nvPr/>
        </p:nvSpPr>
        <p:spPr>
          <a:xfrm>
            <a:off x="2272683" y="266330"/>
            <a:ext cx="68713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профессии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дольше и сложнее, чем на других специальностях (6-8 лет);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ответственность за жизнь и здоровье людей;  ненормированный рабочий день;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врачи являются военнообязанными;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принятия всех пациентов.</a:t>
            </a:r>
          </a:p>
        </p:txBody>
      </p:sp>
      <p:pic>
        <p:nvPicPr>
          <p:cNvPr id="3074" name="Picture 2" descr="Скончался врач Армавирского онкодиспансера, заразившийся коронавирусом — РБК">
            <a:extLst>
              <a:ext uri="{FF2B5EF4-FFF2-40B4-BE49-F238E27FC236}">
                <a16:creationId xmlns:a16="http://schemas.microsoft.com/office/drawing/2014/main" id="{C7F846A6-089D-4D8C-AFB6-5F41AE0E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5" y="2728542"/>
            <a:ext cx="8708994" cy="41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0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9B89F0-4A30-4BD3-A4B9-CE6BDEF555F7}"/>
              </a:ext>
            </a:extLst>
          </p:cNvPr>
          <p:cNvSpPr/>
          <p:nvPr/>
        </p:nvSpPr>
        <p:spPr>
          <a:xfrm>
            <a:off x="2796466" y="355107"/>
            <a:ext cx="63475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Терпение, понимание, милосердие;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 знания и твердые навыки;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стрессоустойчивость;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быстрым и ПРАВИЛЬНЫМ решениям; высокая трудоспособность.</a:t>
            </a:r>
          </a:p>
        </p:txBody>
      </p:sp>
      <p:pic>
        <p:nvPicPr>
          <p:cNvPr id="4098" name="Picture 2" descr="Команда врачей — Medical team">
            <a:extLst>
              <a:ext uri="{FF2B5EF4-FFF2-40B4-BE49-F238E27FC236}">
                <a16:creationId xmlns:a16="http://schemas.microsoft.com/office/drawing/2014/main" id="{69A124F7-983A-492D-9F0A-59F5F58E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681056"/>
            <a:ext cx="7899832" cy="35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8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F34150-7D98-49DF-A1E4-64DBF775FD11}"/>
              </a:ext>
            </a:extLst>
          </p:cNvPr>
          <p:cNvSpPr/>
          <p:nvPr/>
        </p:nvSpPr>
        <p:spPr>
          <a:xfrm>
            <a:off x="4296794" y="372861"/>
            <a:ext cx="307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455B7E-D2CF-478B-A413-C0FA05580140}"/>
              </a:ext>
            </a:extLst>
          </p:cNvPr>
          <p:cNvSpPr/>
          <p:nvPr/>
        </p:nvSpPr>
        <p:spPr>
          <a:xfrm>
            <a:off x="2086252" y="1429306"/>
            <a:ext cx="9587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семье заболел кто-то из взрослых, из поликлиники вызывают врача-терапевта. Болезни, которые лечат терапевты, — самые распространенные. Работа терапевта требует знаний, вдумчивости, внимательного отношения к больному. Прежде всего, терапевт распознает, чем болеет его пациент, то есть ставит диагноз. Когда диагноз поставлен, врач назначает лечение. Очень важна в работе врача терапевта и профилактика заболеваний — например, прививки. </a:t>
            </a:r>
          </a:p>
        </p:txBody>
      </p:sp>
      <p:pic>
        <p:nvPicPr>
          <p:cNvPr id="5122" name="Picture 2" descr="Вызов на дом врачей - новости «Семейного медицинского центра»">
            <a:extLst>
              <a:ext uri="{FF2B5EF4-FFF2-40B4-BE49-F238E27FC236}">
                <a16:creationId xmlns:a16="http://schemas.microsoft.com/office/drawing/2014/main" id="{1D47A862-AFBA-48CD-B7CA-050D8DD0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73" y="3036162"/>
            <a:ext cx="7173156" cy="30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1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58FAD6-D49B-4BEF-BBB1-2A3DD299E57B}"/>
              </a:ext>
            </a:extLst>
          </p:cNvPr>
          <p:cNvSpPr/>
          <p:nvPr/>
        </p:nvSpPr>
        <p:spPr>
          <a:xfrm>
            <a:off x="4660777" y="177553"/>
            <a:ext cx="1929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DA4439-7643-4FF0-914A-7D90EA3DDA23}"/>
              </a:ext>
            </a:extLst>
          </p:cNvPr>
          <p:cNvSpPr/>
          <p:nvPr/>
        </p:nvSpPr>
        <p:spPr>
          <a:xfrm>
            <a:off x="2849731" y="1260629"/>
            <a:ext cx="8584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Врач-хирург — самая героическая из врачебных профессий. Хирург в больнице ежедневно должен быть готов к любым неожиданностям, он обладает глубокими знаниями, огромной выдержкой, "золотыми" руками. Помногу часов хирург стоит у операционного стола, ему помогает бригада врачей и медицинских сестер — операционная бригада. Смелость, настойчивость, точность - важные свойства хирурга</a:t>
            </a:r>
          </a:p>
        </p:txBody>
      </p:sp>
      <p:pic>
        <p:nvPicPr>
          <p:cNvPr id="6146" name="Picture 2" descr="Казахстан испытывает острую нехватку врачей | Eurasianet">
            <a:extLst>
              <a:ext uri="{FF2B5EF4-FFF2-40B4-BE49-F238E27FC236}">
                <a16:creationId xmlns:a16="http://schemas.microsoft.com/office/drawing/2014/main" id="{E4E0C0DE-5AE1-49E3-8F75-28719A49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014954"/>
            <a:ext cx="9839417" cy="38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8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A3A04F-24E9-4097-9005-63C6AB08DBDE}"/>
              </a:ext>
            </a:extLst>
          </p:cNvPr>
          <p:cNvSpPr/>
          <p:nvPr/>
        </p:nvSpPr>
        <p:spPr>
          <a:xfrm>
            <a:off x="4092605" y="426128"/>
            <a:ext cx="5450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 и окулист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D87518-AF2B-4261-861D-473F84DE4DE3}"/>
              </a:ext>
            </a:extLst>
          </p:cNvPr>
          <p:cNvSpPr/>
          <p:nvPr/>
        </p:nvSpPr>
        <p:spPr>
          <a:xfrm>
            <a:off x="1819274" y="1145219"/>
            <a:ext cx="10023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 и окулист лечат заболевания глаз Ребенка перед поступлением в школу или в детский сад обязательно показывают окулисту. С помощью специальных таблиц врач устанавливает, нет ли у малыша дефектов зрения. Офтальмологи лечат болезни глаз, проводят операции под микроскопом. Если надо, вживляют искусственный хрусталик. Врачи офтальмологи совершают поистине чудо ослепший человек вновь видит!</a:t>
            </a:r>
          </a:p>
        </p:txBody>
      </p:sp>
      <p:pic>
        <p:nvPicPr>
          <p:cNvPr id="7170" name="Picture 2" descr="Офтальмолог (окулист) - запись на прием и консультацию врача офтальмолога  (окулиста), цены в Поликлинике «Литфонда»">
            <a:extLst>
              <a:ext uri="{FF2B5EF4-FFF2-40B4-BE49-F238E27FC236}">
                <a16:creationId xmlns:a16="http://schemas.microsoft.com/office/drawing/2014/main" id="{5E2CC625-DCFF-4198-9B93-0F5E3508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4" y="2721352"/>
            <a:ext cx="9579653" cy="39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587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773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           Профессия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</dc:title>
  <dc:creator>KADR</dc:creator>
  <cp:lastModifiedBy>KADR</cp:lastModifiedBy>
  <cp:revision>7</cp:revision>
  <dcterms:created xsi:type="dcterms:W3CDTF">2022-05-16T10:59:23Z</dcterms:created>
  <dcterms:modified xsi:type="dcterms:W3CDTF">2022-10-25T06:08:53Z</dcterms:modified>
</cp:coreProperties>
</file>